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5" r:id="rId4"/>
    <p:sldId id="266" r:id="rId5"/>
    <p:sldId id="258" r:id="rId6"/>
    <p:sldId id="259" r:id="rId7"/>
    <p:sldId id="261" r:id="rId8"/>
    <p:sldId id="262" r:id="rId9"/>
    <p:sldId id="263" r:id="rId10"/>
    <p:sldId id="267" r:id="rId11"/>
    <p:sldId id="264"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5"/>
    <p:restoredTop sz="94689"/>
  </p:normalViewPr>
  <p:slideViewPr>
    <p:cSldViewPr snapToGrid="0" snapToObjects="1">
      <p:cViewPr varScale="1">
        <p:scale>
          <a:sx n="110" d="100"/>
          <a:sy n="110" d="100"/>
        </p:scale>
        <p:origin x="192"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CAE0-41D3-FB4A-817B-EF77D2519E1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F5FB1C-EC28-3D4A-9926-A0030297E8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8ADFEC0-6360-7F4A-848C-3C92DF426023}"/>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5" name="Footer Placeholder 4">
            <a:extLst>
              <a:ext uri="{FF2B5EF4-FFF2-40B4-BE49-F238E27FC236}">
                <a16:creationId xmlns:a16="http://schemas.microsoft.com/office/drawing/2014/main" id="{66130F9E-EEA6-4B49-9F10-EC9AE0440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2936A-4302-154C-8C29-9FAD5C6BB603}"/>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4119949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DC01E-8903-8447-8C24-BACDCB7A633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ED02B3E-5CA5-A54B-9188-926200BAF83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52579DB-9D76-B244-A198-993298F32609}"/>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5" name="Footer Placeholder 4">
            <a:extLst>
              <a:ext uri="{FF2B5EF4-FFF2-40B4-BE49-F238E27FC236}">
                <a16:creationId xmlns:a16="http://schemas.microsoft.com/office/drawing/2014/main" id="{04B66707-45BE-6D48-9217-080A391B5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6A508-93CB-814A-96B9-9A8B6B2593E8}"/>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916391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D8F8FA-D43D-2945-96F5-26D10183CF8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8124AA-0DE8-5849-81CC-48ABD04420F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4232F6-8CB7-EF44-9FA1-7464574E5F8B}"/>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5" name="Footer Placeholder 4">
            <a:extLst>
              <a:ext uri="{FF2B5EF4-FFF2-40B4-BE49-F238E27FC236}">
                <a16:creationId xmlns:a16="http://schemas.microsoft.com/office/drawing/2014/main" id="{214365A2-F24D-FD4D-870E-9863EF179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580D5-6187-CF42-BACC-7098F624EFDA}"/>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10737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0097-1E9C-564C-8F7B-818A556EC9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598BD2C-55E9-F945-A68D-AA1DAC59A92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858D62-D9EB-274D-A2C5-FBB8B15CF1C7}"/>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5" name="Footer Placeholder 4">
            <a:extLst>
              <a:ext uri="{FF2B5EF4-FFF2-40B4-BE49-F238E27FC236}">
                <a16:creationId xmlns:a16="http://schemas.microsoft.com/office/drawing/2014/main" id="{35636C29-EF60-2942-A7D0-FDAA5E6CE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53687-9445-4846-8BAC-D3ADE8ED814A}"/>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2375496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1433-4562-D649-ABBA-06528E81551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735677E-9C92-7341-945B-326D71F82F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3DF3F8C-3FB5-DB47-8B5C-5171A8190EF5}"/>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5" name="Footer Placeholder 4">
            <a:extLst>
              <a:ext uri="{FF2B5EF4-FFF2-40B4-BE49-F238E27FC236}">
                <a16:creationId xmlns:a16="http://schemas.microsoft.com/office/drawing/2014/main" id="{0127ADD9-11E6-5749-852E-2469BE56D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7438D-DD21-7047-A959-855C5D66FB01}"/>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277940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7F17-E468-9E4D-B91F-FB00DB0E331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4252D50-C7E8-7C4F-8D3E-D6537C716D3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E526CE9-FC5A-7C4E-B466-DA4D7CA98E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E859350-445E-1F4C-8ABA-C68473B917E0}"/>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6" name="Footer Placeholder 5">
            <a:extLst>
              <a:ext uri="{FF2B5EF4-FFF2-40B4-BE49-F238E27FC236}">
                <a16:creationId xmlns:a16="http://schemas.microsoft.com/office/drawing/2014/main" id="{94ADD277-188D-FF42-AC61-4309CC4C1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B8B57-65C6-834B-AF5E-C816475DD416}"/>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2794735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7917C-AFBF-CF4D-ACC7-2D432CCDD8E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8918683-5045-6947-9B63-4662DC3625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C7A4D82-80B4-124A-98C8-6BC95B84FEB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7D2BA58-6DE6-9C42-9E45-DF2A5153E7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66B4406-C84E-AF4E-B161-93925053B4F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F766E7D-1998-964D-86C2-69D735BD2DA0}"/>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8" name="Footer Placeholder 7">
            <a:extLst>
              <a:ext uri="{FF2B5EF4-FFF2-40B4-BE49-F238E27FC236}">
                <a16:creationId xmlns:a16="http://schemas.microsoft.com/office/drawing/2014/main" id="{11051E71-CABF-D245-BC0D-E2EB3B1F0E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6FFCF7-821C-0E4E-A93A-1340AFCF9097}"/>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198876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DB93-1B5F-0747-8005-94433978C4C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ECE81BF-8643-BD47-91A4-3BB5E9A73199}"/>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4" name="Footer Placeholder 3">
            <a:extLst>
              <a:ext uri="{FF2B5EF4-FFF2-40B4-BE49-F238E27FC236}">
                <a16:creationId xmlns:a16="http://schemas.microsoft.com/office/drawing/2014/main" id="{08780646-7CA3-6B4B-A7B7-B67AD9C91D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297173-9BEE-AF45-B233-16DC3F744E75}"/>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38014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36348B-8B49-AC40-B6C2-14DD91479937}"/>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3" name="Footer Placeholder 2">
            <a:extLst>
              <a:ext uri="{FF2B5EF4-FFF2-40B4-BE49-F238E27FC236}">
                <a16:creationId xmlns:a16="http://schemas.microsoft.com/office/drawing/2014/main" id="{341F2A07-EBB5-3F4E-ADC0-DA88964461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BEF8C1-BCF7-3143-9EDB-29D1CECF5B7B}"/>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197101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DF88-4DAF-2240-9BF5-5968FA18DB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BB1A01C-FFF0-FC42-A7BE-8C4199173B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0D5F586-F256-A045-B203-A1B0B4A6C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BB1082-2792-6841-A1A0-ED1467A2CAF9}"/>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6" name="Footer Placeholder 5">
            <a:extLst>
              <a:ext uri="{FF2B5EF4-FFF2-40B4-BE49-F238E27FC236}">
                <a16:creationId xmlns:a16="http://schemas.microsoft.com/office/drawing/2014/main" id="{067AD7F0-869A-5F4D-AD92-D8BB63FE9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7B8DD-31C8-C941-8761-75E0E8C7408E}"/>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258785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CA58E-808C-1146-A1BC-EEC1BCC19C7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5528993-60AD-7645-879C-CBF16ADC52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3D4F4C-D807-F244-B884-163BC3846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19EAAB-5704-4146-B0F9-1E0F8EA8C6F2}"/>
              </a:ext>
            </a:extLst>
          </p:cNvPr>
          <p:cNvSpPr>
            <a:spLocks noGrp="1"/>
          </p:cNvSpPr>
          <p:nvPr>
            <p:ph type="dt" sz="half" idx="10"/>
          </p:nvPr>
        </p:nvSpPr>
        <p:spPr/>
        <p:txBody>
          <a:bodyPr/>
          <a:lstStyle/>
          <a:p>
            <a:fld id="{9139CDE3-4E77-3A40-A9B2-B87ACD3C85D9}" type="datetimeFigureOut">
              <a:rPr lang="en-US" smtClean="0"/>
              <a:t>10/13/20</a:t>
            </a:fld>
            <a:endParaRPr lang="en-US"/>
          </a:p>
        </p:txBody>
      </p:sp>
      <p:sp>
        <p:nvSpPr>
          <p:cNvPr id="6" name="Footer Placeholder 5">
            <a:extLst>
              <a:ext uri="{FF2B5EF4-FFF2-40B4-BE49-F238E27FC236}">
                <a16:creationId xmlns:a16="http://schemas.microsoft.com/office/drawing/2014/main" id="{01131FE8-3300-B74A-84E6-410E3015CF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859A2-9647-6444-924F-5C5F152B708D}"/>
              </a:ext>
            </a:extLst>
          </p:cNvPr>
          <p:cNvSpPr>
            <a:spLocks noGrp="1"/>
          </p:cNvSpPr>
          <p:nvPr>
            <p:ph type="sldNum" sz="quarter" idx="12"/>
          </p:nvPr>
        </p:nvSpPr>
        <p:spPr/>
        <p:txBody>
          <a:bodyPr/>
          <a:lstStyle/>
          <a:p>
            <a:fld id="{EC60677D-6475-3B43-A499-D1F1DAB26511}" type="slidenum">
              <a:rPr lang="en-US" smtClean="0"/>
              <a:t>‹#›</a:t>
            </a:fld>
            <a:endParaRPr lang="en-US"/>
          </a:p>
        </p:txBody>
      </p:sp>
    </p:spTree>
    <p:extLst>
      <p:ext uri="{BB962C8B-B14F-4D97-AF65-F5344CB8AC3E}">
        <p14:creationId xmlns:p14="http://schemas.microsoft.com/office/powerpoint/2010/main" val="3854021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84A567-F371-5B41-A0AC-3FB92331DA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4600837-AB02-BB41-92A3-E981A7965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AAADA7-C18A-CE41-9109-C45AB6BEE8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39CDE3-4E77-3A40-A9B2-B87ACD3C85D9}" type="datetimeFigureOut">
              <a:rPr lang="en-US" smtClean="0"/>
              <a:t>10/13/20</a:t>
            </a:fld>
            <a:endParaRPr lang="en-US"/>
          </a:p>
        </p:txBody>
      </p:sp>
      <p:sp>
        <p:nvSpPr>
          <p:cNvPr id="5" name="Footer Placeholder 4">
            <a:extLst>
              <a:ext uri="{FF2B5EF4-FFF2-40B4-BE49-F238E27FC236}">
                <a16:creationId xmlns:a16="http://schemas.microsoft.com/office/drawing/2014/main" id="{626CAC4F-ADC7-8B42-B488-D0A2408738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06E077-D766-4C42-A21D-479877AB53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0677D-6475-3B43-A499-D1F1DAB26511}" type="slidenum">
              <a:rPr lang="en-US" smtClean="0"/>
              <a:t>‹#›</a:t>
            </a:fld>
            <a:endParaRPr lang="en-US"/>
          </a:p>
        </p:txBody>
      </p:sp>
    </p:spTree>
    <p:extLst>
      <p:ext uri="{BB962C8B-B14F-4D97-AF65-F5344CB8AC3E}">
        <p14:creationId xmlns:p14="http://schemas.microsoft.com/office/powerpoint/2010/main" val="2833957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3.us.cloud-object-storage.appdomain.cloud/cf-courses-data/CognitiveClass/DP0701EN/version-2/Data-Collisions.csv"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BEF34-D52E-CB40-9C36-B46FCD2D328E}"/>
              </a:ext>
            </a:extLst>
          </p:cNvPr>
          <p:cNvSpPr>
            <a:spLocks noGrp="1"/>
          </p:cNvSpPr>
          <p:nvPr>
            <p:ph type="ctrTitle"/>
          </p:nvPr>
        </p:nvSpPr>
        <p:spPr/>
        <p:txBody>
          <a:bodyPr/>
          <a:lstStyle/>
          <a:p>
            <a:r>
              <a:rPr lang="en-US" b="1" dirty="0"/>
              <a:t>An analysis of car accidents in Seattle</a:t>
            </a:r>
          </a:p>
        </p:txBody>
      </p:sp>
      <p:sp>
        <p:nvSpPr>
          <p:cNvPr id="3" name="Subtitle 2">
            <a:extLst>
              <a:ext uri="{FF2B5EF4-FFF2-40B4-BE49-F238E27FC236}">
                <a16:creationId xmlns:a16="http://schemas.microsoft.com/office/drawing/2014/main" id="{4568BCAF-4BBC-1240-9D00-89E840E89481}"/>
              </a:ext>
            </a:extLst>
          </p:cNvPr>
          <p:cNvSpPr>
            <a:spLocks noGrp="1"/>
          </p:cNvSpPr>
          <p:nvPr>
            <p:ph type="subTitle" idx="1"/>
          </p:nvPr>
        </p:nvSpPr>
        <p:spPr/>
        <p:txBody>
          <a:bodyPr/>
          <a:lstStyle/>
          <a:p>
            <a:r>
              <a:rPr lang="en-US" b="1" dirty="0"/>
              <a:t>Capstone Coursera</a:t>
            </a:r>
          </a:p>
        </p:txBody>
      </p:sp>
    </p:spTree>
    <p:extLst>
      <p:ext uri="{BB962C8B-B14F-4D97-AF65-F5344CB8AC3E}">
        <p14:creationId xmlns:p14="http://schemas.microsoft.com/office/powerpoint/2010/main" val="1872100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8D76-1190-8646-B1E7-8ACBC8F3DA33}"/>
              </a:ext>
            </a:extLst>
          </p:cNvPr>
          <p:cNvSpPr>
            <a:spLocks noGrp="1"/>
          </p:cNvSpPr>
          <p:nvPr>
            <p:ph type="title"/>
          </p:nvPr>
        </p:nvSpPr>
        <p:spPr/>
        <p:txBody>
          <a:bodyPr/>
          <a:lstStyle/>
          <a:p>
            <a:r>
              <a:rPr lang="en-US" dirty="0"/>
              <a:t>Machine Learning application</a:t>
            </a:r>
          </a:p>
        </p:txBody>
      </p:sp>
      <p:sp>
        <p:nvSpPr>
          <p:cNvPr id="3" name="Text Placeholder 2">
            <a:extLst>
              <a:ext uri="{FF2B5EF4-FFF2-40B4-BE49-F238E27FC236}">
                <a16:creationId xmlns:a16="http://schemas.microsoft.com/office/drawing/2014/main" id="{C9AA586F-3560-A240-B085-CD25FAB9A3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466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35F6-DD9D-E341-8BFC-9A4D9BA23922}"/>
              </a:ext>
            </a:extLst>
          </p:cNvPr>
          <p:cNvSpPr>
            <a:spLocks noGrp="1"/>
          </p:cNvSpPr>
          <p:nvPr>
            <p:ph type="title"/>
          </p:nvPr>
        </p:nvSpPr>
        <p:spPr/>
        <p:txBody>
          <a:bodyPr/>
          <a:lstStyle/>
          <a:p>
            <a:r>
              <a:rPr lang="en-US" dirty="0"/>
              <a:t>Predicting the severity of accidents in Seattle: Logistic Regression Model </a:t>
            </a:r>
          </a:p>
        </p:txBody>
      </p:sp>
      <p:pic>
        <p:nvPicPr>
          <p:cNvPr id="3" name="Picture 2" descr="A picture containing diagram&#10;&#10;Description automatically generated">
            <a:extLst>
              <a:ext uri="{FF2B5EF4-FFF2-40B4-BE49-F238E27FC236}">
                <a16:creationId xmlns:a16="http://schemas.microsoft.com/office/drawing/2014/main" id="{DDEF34D3-BE5D-554E-88E6-4D52EBF57BFD}"/>
              </a:ext>
            </a:extLst>
          </p:cNvPr>
          <p:cNvPicPr/>
          <p:nvPr/>
        </p:nvPicPr>
        <p:blipFill>
          <a:blip r:embed="rId2"/>
          <a:stretch>
            <a:fillRect/>
          </a:stretch>
        </p:blipFill>
        <p:spPr>
          <a:xfrm>
            <a:off x="7388184" y="2000652"/>
            <a:ext cx="3075329" cy="1240259"/>
          </a:xfrm>
          <a:prstGeom prst="rect">
            <a:avLst/>
          </a:prstGeom>
        </p:spPr>
      </p:pic>
      <p:pic>
        <p:nvPicPr>
          <p:cNvPr id="4" name="Picture 3" descr="Chart, line chart&#10;&#10;Description automatically generated">
            <a:extLst>
              <a:ext uri="{FF2B5EF4-FFF2-40B4-BE49-F238E27FC236}">
                <a16:creationId xmlns:a16="http://schemas.microsoft.com/office/drawing/2014/main" id="{0788FA1A-7AB3-BE45-AD17-0FB9284B0764}"/>
              </a:ext>
            </a:extLst>
          </p:cNvPr>
          <p:cNvPicPr/>
          <p:nvPr/>
        </p:nvPicPr>
        <p:blipFill>
          <a:blip r:embed="rId3"/>
          <a:stretch>
            <a:fillRect/>
          </a:stretch>
        </p:blipFill>
        <p:spPr>
          <a:xfrm>
            <a:off x="7084040" y="3383371"/>
            <a:ext cx="4444346" cy="2554441"/>
          </a:xfrm>
          <a:prstGeom prst="rect">
            <a:avLst/>
          </a:prstGeom>
        </p:spPr>
      </p:pic>
      <p:sp>
        <p:nvSpPr>
          <p:cNvPr id="5" name="TextBox 4">
            <a:extLst>
              <a:ext uri="{FF2B5EF4-FFF2-40B4-BE49-F238E27FC236}">
                <a16:creationId xmlns:a16="http://schemas.microsoft.com/office/drawing/2014/main" id="{906FA09D-0C69-1C44-B7EF-3B0E41C44F60}"/>
              </a:ext>
            </a:extLst>
          </p:cNvPr>
          <p:cNvSpPr txBox="1"/>
          <p:nvPr/>
        </p:nvSpPr>
        <p:spPr>
          <a:xfrm>
            <a:off x="636608" y="2210765"/>
            <a:ext cx="5104435" cy="3416320"/>
          </a:xfrm>
          <a:prstGeom prst="rect">
            <a:avLst/>
          </a:prstGeom>
          <a:noFill/>
        </p:spPr>
        <p:txBody>
          <a:bodyPr wrap="square" rtlCol="0">
            <a:spAutoFit/>
          </a:bodyPr>
          <a:lstStyle/>
          <a:p>
            <a:r>
              <a:rPr lang="en-GB" dirty="0"/>
              <a:t>We employed a logistic regression model to predict the severity of a car accident in Seattle given information related to the when, where and how of the accident.</a:t>
            </a:r>
          </a:p>
          <a:p>
            <a:endParaRPr lang="en-US" dirty="0"/>
          </a:p>
          <a:p>
            <a:r>
              <a:rPr lang="en-GB" dirty="0"/>
              <a:t>More specifically, we tried to gauge whether an accident was of </a:t>
            </a:r>
            <a:r>
              <a:rPr lang="en-GB" b="1" dirty="0"/>
              <a:t>SEVERITYCODE = 2 </a:t>
            </a:r>
            <a:r>
              <a:rPr lang="en-GB" dirty="0"/>
              <a:t>or if it was of </a:t>
            </a:r>
            <a:r>
              <a:rPr lang="en-GB" b="1" dirty="0"/>
              <a:t>SEVERITYCODE = 1, i.e. SEVERITYCODE </a:t>
            </a:r>
            <a:r>
              <a:rPr lang="en-GB" dirty="0"/>
              <a:t>was the label we are trying to predict.</a:t>
            </a:r>
          </a:p>
          <a:p>
            <a:endParaRPr lang="en-GB" dirty="0"/>
          </a:p>
          <a:p>
            <a:r>
              <a:rPr lang="en-GB" dirty="0"/>
              <a:t>We used independent variables relating to the how, when and where of the accident to train our model.</a:t>
            </a:r>
          </a:p>
        </p:txBody>
      </p:sp>
    </p:spTree>
    <p:extLst>
      <p:ext uri="{BB962C8B-B14F-4D97-AF65-F5344CB8AC3E}">
        <p14:creationId xmlns:p14="http://schemas.microsoft.com/office/powerpoint/2010/main" val="2726040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3578-5F5E-5243-814C-A13FF723B598}"/>
              </a:ext>
            </a:extLst>
          </p:cNvPr>
          <p:cNvSpPr>
            <a:spLocks noGrp="1"/>
          </p:cNvSpPr>
          <p:nvPr>
            <p:ph type="title"/>
          </p:nvPr>
        </p:nvSpPr>
        <p:spPr/>
        <p:txBody>
          <a:bodyPr/>
          <a:lstStyle/>
          <a:p>
            <a:r>
              <a:rPr lang="en-US" dirty="0"/>
              <a:t>How our model performed:</a:t>
            </a:r>
          </a:p>
        </p:txBody>
      </p:sp>
      <p:pic>
        <p:nvPicPr>
          <p:cNvPr id="3" name="Picture 2">
            <a:extLst>
              <a:ext uri="{FF2B5EF4-FFF2-40B4-BE49-F238E27FC236}">
                <a16:creationId xmlns:a16="http://schemas.microsoft.com/office/drawing/2014/main" id="{305C1B35-A823-244A-8F3D-71D3B96D6C79}"/>
              </a:ext>
            </a:extLst>
          </p:cNvPr>
          <p:cNvPicPr>
            <a:picLocks noChangeAspect="1"/>
          </p:cNvPicPr>
          <p:nvPr/>
        </p:nvPicPr>
        <p:blipFill>
          <a:blip r:embed="rId2"/>
          <a:stretch>
            <a:fillRect/>
          </a:stretch>
        </p:blipFill>
        <p:spPr>
          <a:xfrm>
            <a:off x="7098271" y="1666753"/>
            <a:ext cx="3655092" cy="4796099"/>
          </a:xfrm>
          <a:prstGeom prst="rect">
            <a:avLst/>
          </a:prstGeom>
        </p:spPr>
      </p:pic>
      <p:sp>
        <p:nvSpPr>
          <p:cNvPr id="5" name="TextBox 4">
            <a:extLst>
              <a:ext uri="{FF2B5EF4-FFF2-40B4-BE49-F238E27FC236}">
                <a16:creationId xmlns:a16="http://schemas.microsoft.com/office/drawing/2014/main" id="{5253FCA2-2720-EA4A-94F3-757C44F2B666}"/>
              </a:ext>
            </a:extLst>
          </p:cNvPr>
          <p:cNvSpPr txBox="1"/>
          <p:nvPr/>
        </p:nvSpPr>
        <p:spPr>
          <a:xfrm>
            <a:off x="636608" y="2210765"/>
            <a:ext cx="5104435" cy="3693319"/>
          </a:xfrm>
          <a:prstGeom prst="rect">
            <a:avLst/>
          </a:prstGeom>
          <a:noFill/>
        </p:spPr>
        <p:txBody>
          <a:bodyPr wrap="square" rtlCol="0">
            <a:spAutoFit/>
          </a:bodyPr>
          <a:lstStyle/>
          <a:p>
            <a:r>
              <a:rPr lang="en-GB" dirty="0"/>
              <a:t>We split the data into a training (70% of datapoints) and testing set (30%), and trained our model on the training subsample.</a:t>
            </a:r>
          </a:p>
          <a:p>
            <a:endParaRPr lang="en-US" dirty="0"/>
          </a:p>
          <a:p>
            <a:r>
              <a:rPr lang="en-GB" dirty="0"/>
              <a:t>Our logistic model was 71.5% accurate in predicting if an accident is of SEVERITYCODE = 1 or SEVERITYCODE = 2.</a:t>
            </a:r>
          </a:p>
          <a:p>
            <a:endParaRPr lang="en-GB" dirty="0"/>
          </a:p>
          <a:p>
            <a:r>
              <a:rPr lang="en-GB" dirty="0"/>
              <a:t>We can improve our model by employing dimensionality reduction techniques to reduce the number of independent variables and we could also improve our performance by training the model on a larger dataset.</a:t>
            </a:r>
          </a:p>
        </p:txBody>
      </p:sp>
    </p:spTree>
    <p:extLst>
      <p:ext uri="{BB962C8B-B14F-4D97-AF65-F5344CB8AC3E}">
        <p14:creationId xmlns:p14="http://schemas.microsoft.com/office/powerpoint/2010/main" val="3005798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8D76-1190-8646-B1E7-8ACBC8F3DA33}"/>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C9AA586F-3560-A240-B085-CD25FAB9A3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84081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8837-02E3-FE47-8A6E-5C8B5F029D9E}"/>
              </a:ext>
            </a:extLst>
          </p:cNvPr>
          <p:cNvSpPr>
            <a:spLocks noGrp="1"/>
          </p:cNvSpPr>
          <p:nvPr>
            <p:ph type="title"/>
          </p:nvPr>
        </p:nvSpPr>
        <p:spPr/>
        <p:txBody>
          <a:bodyPr/>
          <a:lstStyle/>
          <a:p>
            <a:r>
              <a:rPr lang="en-US" dirty="0"/>
              <a:t>Final thoughts</a:t>
            </a:r>
          </a:p>
        </p:txBody>
      </p:sp>
      <p:sp>
        <p:nvSpPr>
          <p:cNvPr id="3" name="Rectangle 2">
            <a:extLst>
              <a:ext uri="{FF2B5EF4-FFF2-40B4-BE49-F238E27FC236}">
                <a16:creationId xmlns:a16="http://schemas.microsoft.com/office/drawing/2014/main" id="{25074FF9-DC98-8B47-8350-59654460D1FE}"/>
              </a:ext>
            </a:extLst>
          </p:cNvPr>
          <p:cNvSpPr/>
          <p:nvPr/>
        </p:nvSpPr>
        <p:spPr>
          <a:xfrm>
            <a:off x="868102" y="2174236"/>
            <a:ext cx="8322197" cy="3693319"/>
          </a:xfrm>
          <a:prstGeom prst="rect">
            <a:avLst/>
          </a:prstGeom>
        </p:spPr>
        <p:txBody>
          <a:bodyPr wrap="square">
            <a:spAutoFit/>
          </a:bodyPr>
          <a:lstStyle/>
          <a:p>
            <a:r>
              <a:rPr lang="en-GB" dirty="0"/>
              <a:t>Stakeholders can use the findings of this analysis to try and educate the local population about the most common types of accidents and work with local authorities to increase investment to ensuring that roads in the best conditions and that inhabitants are aware of the risks of getting the car at certain points of the year.</a:t>
            </a:r>
          </a:p>
          <a:p>
            <a:r>
              <a:rPr lang="en-GB" dirty="0"/>
              <a:t> </a:t>
            </a:r>
          </a:p>
          <a:p>
            <a:r>
              <a:rPr lang="en-GB" dirty="0"/>
              <a:t>For example, campaigns can be launched in the weeks prior to Halloween to increase awareness of the high number of accidents that tend to occur in the days just before the event and on the night of Halloween celebrations.</a:t>
            </a:r>
          </a:p>
          <a:p>
            <a:r>
              <a:rPr lang="en-GB" dirty="0"/>
              <a:t> </a:t>
            </a:r>
          </a:p>
          <a:p>
            <a:r>
              <a:rPr lang="en-GB" dirty="0"/>
              <a:t>Furthermore, having singled out the city centre and Rainier Valley areas, local authorities can also launch campaigns at a suburb level to increase awareness of the high number of accidents that occur in that area and to improve the condition of the roads.</a:t>
            </a:r>
          </a:p>
        </p:txBody>
      </p:sp>
    </p:spTree>
    <p:extLst>
      <p:ext uri="{BB962C8B-B14F-4D97-AF65-F5344CB8AC3E}">
        <p14:creationId xmlns:p14="http://schemas.microsoft.com/office/powerpoint/2010/main" val="2396116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4D045-A2B1-2740-A1F8-0A7A3DBE5F58}"/>
              </a:ext>
            </a:extLst>
          </p:cNvPr>
          <p:cNvSpPr>
            <a:spLocks noGrp="1"/>
          </p:cNvSpPr>
          <p:nvPr>
            <p:ph type="title"/>
          </p:nvPr>
        </p:nvSpPr>
        <p:spPr/>
        <p:txBody>
          <a:bodyPr/>
          <a:lstStyle/>
          <a:p>
            <a:r>
              <a:rPr lang="en-GB" b="1" dirty="0"/>
              <a:t>Introduction/Business Problem</a:t>
            </a:r>
            <a:endParaRPr lang="en-US" dirty="0"/>
          </a:p>
        </p:txBody>
      </p:sp>
      <p:sp>
        <p:nvSpPr>
          <p:cNvPr id="3" name="TextBox 2">
            <a:extLst>
              <a:ext uri="{FF2B5EF4-FFF2-40B4-BE49-F238E27FC236}">
                <a16:creationId xmlns:a16="http://schemas.microsoft.com/office/drawing/2014/main" id="{2D5ACA58-5403-544F-9750-4C8242C045D5}"/>
              </a:ext>
            </a:extLst>
          </p:cNvPr>
          <p:cNvSpPr txBox="1"/>
          <p:nvPr/>
        </p:nvSpPr>
        <p:spPr>
          <a:xfrm>
            <a:off x="960699" y="1481559"/>
            <a:ext cx="10069974"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U.S. motor vehicle crashes in 2010 cost almost $1 trillion in loss of productivity and loss of life.</a:t>
            </a:r>
            <a:r>
              <a:rPr lang="en-GB" sz="2400" dirty="0">
                <a:effectLst/>
              </a:rPr>
              <a:t> </a:t>
            </a:r>
          </a:p>
          <a:p>
            <a:pPr marL="285750" indent="-285750">
              <a:buFont typeface="Arial" panose="020B0604020202020204" pitchFamily="34" charset="0"/>
              <a:buChar char="•"/>
            </a:pPr>
            <a:r>
              <a:rPr lang="en-GB" sz="2400" dirty="0"/>
              <a:t>That same year, more than 32,999 people were killed, 3.9 million injured and 24 million vehicles damaged.</a:t>
            </a:r>
          </a:p>
          <a:p>
            <a:pPr marL="285750" indent="-285750">
              <a:buFont typeface="Arial" panose="020B0604020202020204" pitchFamily="34" charset="0"/>
              <a:buChar char="•"/>
            </a:pPr>
            <a:r>
              <a:rPr lang="en-GB" sz="2400" dirty="0"/>
              <a:t>There is an imperative to try and find ways to reduce the quantity and severity of accidents.</a:t>
            </a:r>
          </a:p>
          <a:p>
            <a:pPr marL="285750" indent="-285750">
              <a:buFont typeface="Arial" panose="020B0604020202020204" pitchFamily="34" charset="0"/>
              <a:buChar char="•"/>
            </a:pPr>
            <a:r>
              <a:rPr lang="en-GB" sz="2400" dirty="0"/>
              <a:t>Data scientists can employ Machine Learning (ML) techniques to predict the severity of an accident.</a:t>
            </a:r>
          </a:p>
          <a:p>
            <a:pPr marL="285750" indent="-285750">
              <a:buFont typeface="Arial" panose="020B0604020202020204" pitchFamily="34" charset="0"/>
              <a:buChar char="•"/>
            </a:pPr>
            <a:r>
              <a:rPr lang="en-GB" sz="2400" dirty="0"/>
              <a:t>The City of Seattle has a publicly available dataset on traffic incidents in the city.</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61017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334AF-EB05-8A44-ACDC-728023993E20}"/>
              </a:ext>
            </a:extLst>
          </p:cNvPr>
          <p:cNvSpPr>
            <a:spLocks noGrp="1"/>
          </p:cNvSpPr>
          <p:nvPr>
            <p:ph type="title"/>
          </p:nvPr>
        </p:nvSpPr>
        <p:spPr/>
        <p:txBody>
          <a:bodyPr/>
          <a:lstStyle/>
          <a:p>
            <a:r>
              <a:rPr lang="en-US" dirty="0"/>
              <a:t>Our dataset: </a:t>
            </a:r>
          </a:p>
        </p:txBody>
      </p:sp>
      <p:sp>
        <p:nvSpPr>
          <p:cNvPr id="3" name="Rectangle 2">
            <a:extLst>
              <a:ext uri="{FF2B5EF4-FFF2-40B4-BE49-F238E27FC236}">
                <a16:creationId xmlns:a16="http://schemas.microsoft.com/office/drawing/2014/main" id="{6A4A2001-4265-4C45-9616-DE797A6FDA84}"/>
              </a:ext>
            </a:extLst>
          </p:cNvPr>
          <p:cNvSpPr/>
          <p:nvPr/>
        </p:nvSpPr>
        <p:spPr>
          <a:xfrm>
            <a:off x="820848" y="2225913"/>
            <a:ext cx="3126464" cy="3139321"/>
          </a:xfrm>
          <a:prstGeom prst="rect">
            <a:avLst/>
          </a:prstGeom>
        </p:spPr>
        <p:txBody>
          <a:bodyPr wrap="square">
            <a:spAutoFit/>
          </a:bodyPr>
          <a:lstStyle/>
          <a:p>
            <a:pPr algn="just"/>
            <a:r>
              <a:rPr lang="en-GB" dirty="0">
                <a:solidFill>
                  <a:srgbClr val="000000"/>
                </a:solidFill>
                <a:latin typeface="Helvetica Neue" panose="02000503000000020004" pitchFamily="2" charset="0"/>
                <a:ea typeface="Times New Roman" panose="02020603050405020304" pitchFamily="18" charset="0"/>
              </a:rPr>
              <a:t>Our dataset can be accessed via the following link </a:t>
            </a:r>
            <a:r>
              <a:rPr lang="en-GB" dirty="0">
                <a:solidFill>
                  <a:srgbClr val="0088CC"/>
                </a:solidFill>
                <a:latin typeface="Helvetica Neue" panose="02000503000000020004" pitchFamily="2" charset="0"/>
                <a:ea typeface="Times New Roman" panose="02020603050405020304" pitchFamily="18" charset="0"/>
                <a:hlinkClick r:id="rId2"/>
              </a:rPr>
              <a:t>https://s3.us.cloud-object-storage.appdomain.cloud/cf-courses-data/CognitiveClass/DP0701EN/version-2/Data-Collisions.csv</a:t>
            </a:r>
            <a:r>
              <a:rPr lang="en-GB" dirty="0">
                <a:solidFill>
                  <a:srgbClr val="000000"/>
                </a:solidFill>
                <a:latin typeface="Helvetica Neue" panose="02000503000000020004" pitchFamily="2" charset="0"/>
                <a:ea typeface="Times New Roman" panose="02020603050405020304" pitchFamily="18" charset="0"/>
              </a:rPr>
              <a:t>, and is made up of 38 columns and 194673 rows.</a:t>
            </a:r>
            <a:endParaRPr lang="en-GB" sz="2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A138D710-E682-3B47-8AB8-E7E86D46BB27}"/>
              </a:ext>
            </a:extLst>
          </p:cNvPr>
          <p:cNvPicPr>
            <a:picLocks noChangeAspect="1"/>
          </p:cNvPicPr>
          <p:nvPr/>
        </p:nvPicPr>
        <p:blipFill>
          <a:blip r:embed="rId3"/>
          <a:stretch>
            <a:fillRect/>
          </a:stretch>
        </p:blipFill>
        <p:spPr>
          <a:xfrm>
            <a:off x="4507514" y="2094445"/>
            <a:ext cx="7268943" cy="3102338"/>
          </a:xfrm>
          <a:prstGeom prst="rect">
            <a:avLst/>
          </a:prstGeom>
        </p:spPr>
      </p:pic>
    </p:spTree>
    <p:extLst>
      <p:ext uri="{BB962C8B-B14F-4D97-AF65-F5344CB8AC3E}">
        <p14:creationId xmlns:p14="http://schemas.microsoft.com/office/powerpoint/2010/main" val="1078662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88D76-1190-8646-B1E7-8ACBC8F3DA33}"/>
              </a:ext>
            </a:extLst>
          </p:cNvPr>
          <p:cNvSpPr>
            <a:spLocks noGrp="1"/>
          </p:cNvSpPr>
          <p:nvPr>
            <p:ph type="title"/>
          </p:nvPr>
        </p:nvSpPr>
        <p:spPr/>
        <p:txBody>
          <a:bodyPr/>
          <a:lstStyle/>
          <a:p>
            <a:r>
              <a:rPr lang="en-US" dirty="0"/>
              <a:t>Some Exploratory Data Analysis</a:t>
            </a:r>
          </a:p>
        </p:txBody>
      </p:sp>
      <p:sp>
        <p:nvSpPr>
          <p:cNvPr id="3" name="Text Placeholder 2">
            <a:extLst>
              <a:ext uri="{FF2B5EF4-FFF2-40B4-BE49-F238E27FC236}">
                <a16:creationId xmlns:a16="http://schemas.microsoft.com/office/drawing/2014/main" id="{C9AA586F-3560-A240-B085-CD25FAB9A3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73677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2AE1-F649-734A-A99C-5CC08908A349}"/>
              </a:ext>
            </a:extLst>
          </p:cNvPr>
          <p:cNvSpPr>
            <a:spLocks noGrp="1"/>
          </p:cNvSpPr>
          <p:nvPr>
            <p:ph type="title"/>
          </p:nvPr>
        </p:nvSpPr>
        <p:spPr/>
        <p:txBody>
          <a:bodyPr/>
          <a:lstStyle/>
          <a:p>
            <a:r>
              <a:rPr lang="en-US" dirty="0"/>
              <a:t>Historical record of accidents in Seattle:</a:t>
            </a:r>
          </a:p>
        </p:txBody>
      </p:sp>
      <p:pic>
        <p:nvPicPr>
          <p:cNvPr id="3" name="Picture 2">
            <a:extLst>
              <a:ext uri="{FF2B5EF4-FFF2-40B4-BE49-F238E27FC236}">
                <a16:creationId xmlns:a16="http://schemas.microsoft.com/office/drawing/2014/main" id="{9529AC4C-C2AC-FD44-9E4A-5C722438BB8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02422" y="1755481"/>
            <a:ext cx="7882358" cy="4552722"/>
          </a:xfrm>
          <a:prstGeom prst="rect">
            <a:avLst/>
          </a:prstGeom>
          <a:noFill/>
          <a:ln>
            <a:noFill/>
          </a:ln>
        </p:spPr>
      </p:pic>
      <p:cxnSp>
        <p:nvCxnSpPr>
          <p:cNvPr id="5" name="Straight Arrow Connector 4">
            <a:extLst>
              <a:ext uri="{FF2B5EF4-FFF2-40B4-BE49-F238E27FC236}">
                <a16:creationId xmlns:a16="http://schemas.microsoft.com/office/drawing/2014/main" id="{93CFAAC4-A8DD-D042-9443-C69AF5232D6A}"/>
              </a:ext>
            </a:extLst>
          </p:cNvPr>
          <p:cNvCxnSpPr/>
          <p:nvPr/>
        </p:nvCxnSpPr>
        <p:spPr>
          <a:xfrm>
            <a:off x="3877519" y="1932972"/>
            <a:ext cx="4560425" cy="12963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6AD91E-5888-8646-A70A-089E6CC092FD}"/>
              </a:ext>
            </a:extLst>
          </p:cNvPr>
          <p:cNvSpPr txBox="1"/>
          <p:nvPr/>
        </p:nvSpPr>
        <p:spPr>
          <a:xfrm>
            <a:off x="6447099" y="1886674"/>
            <a:ext cx="1736202" cy="646331"/>
          </a:xfrm>
          <a:prstGeom prst="rect">
            <a:avLst/>
          </a:prstGeom>
          <a:noFill/>
        </p:spPr>
        <p:txBody>
          <a:bodyPr wrap="square" rtlCol="0">
            <a:spAutoFit/>
          </a:bodyPr>
          <a:lstStyle/>
          <a:p>
            <a:r>
              <a:rPr lang="en-US" dirty="0"/>
              <a:t>Downward trend since 2006</a:t>
            </a:r>
          </a:p>
        </p:txBody>
      </p:sp>
    </p:spTree>
    <p:extLst>
      <p:ext uri="{BB962C8B-B14F-4D97-AF65-F5344CB8AC3E}">
        <p14:creationId xmlns:p14="http://schemas.microsoft.com/office/powerpoint/2010/main" val="1286300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6918-636D-5145-81C0-9CEFA6334A74}"/>
              </a:ext>
            </a:extLst>
          </p:cNvPr>
          <p:cNvSpPr>
            <a:spLocks noGrp="1"/>
          </p:cNvSpPr>
          <p:nvPr>
            <p:ph type="title"/>
          </p:nvPr>
        </p:nvSpPr>
        <p:spPr>
          <a:xfrm>
            <a:off x="838199" y="365125"/>
            <a:ext cx="10829081" cy="1325563"/>
          </a:xfrm>
        </p:spPr>
        <p:txBody>
          <a:bodyPr/>
          <a:lstStyle/>
          <a:p>
            <a:r>
              <a:rPr lang="en-US" dirty="0"/>
              <a:t>Accidents are most likely to happen on a Friday</a:t>
            </a:r>
          </a:p>
        </p:txBody>
      </p:sp>
      <p:pic>
        <p:nvPicPr>
          <p:cNvPr id="3" name="Picture 2">
            <a:extLst>
              <a:ext uri="{FF2B5EF4-FFF2-40B4-BE49-F238E27FC236}">
                <a16:creationId xmlns:a16="http://schemas.microsoft.com/office/drawing/2014/main" id="{1E221F8B-92F6-DA45-8124-5985334B02A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70926" y="1676681"/>
            <a:ext cx="7837106" cy="4712544"/>
          </a:xfrm>
          <a:prstGeom prst="rect">
            <a:avLst/>
          </a:prstGeom>
          <a:noFill/>
          <a:ln>
            <a:noFill/>
          </a:ln>
        </p:spPr>
      </p:pic>
      <p:sp>
        <p:nvSpPr>
          <p:cNvPr id="4" name="Oval 3">
            <a:extLst>
              <a:ext uri="{FF2B5EF4-FFF2-40B4-BE49-F238E27FC236}">
                <a16:creationId xmlns:a16="http://schemas.microsoft.com/office/drawing/2014/main" id="{B6CCECBF-3DF5-3B45-91DF-C9974FB30379}"/>
              </a:ext>
            </a:extLst>
          </p:cNvPr>
          <p:cNvSpPr/>
          <p:nvPr/>
        </p:nvSpPr>
        <p:spPr>
          <a:xfrm>
            <a:off x="3946967" y="1770927"/>
            <a:ext cx="1412111" cy="7292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62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C63B-7444-F646-9BDD-9EBA6EF15BD6}"/>
              </a:ext>
            </a:extLst>
          </p:cNvPr>
          <p:cNvSpPr>
            <a:spLocks noGrp="1"/>
          </p:cNvSpPr>
          <p:nvPr>
            <p:ph type="title"/>
          </p:nvPr>
        </p:nvSpPr>
        <p:spPr/>
        <p:txBody>
          <a:bodyPr/>
          <a:lstStyle/>
          <a:p>
            <a:r>
              <a:rPr lang="en-US" dirty="0"/>
              <a:t>October is the month with the highest number of accidents</a:t>
            </a:r>
          </a:p>
        </p:txBody>
      </p:sp>
      <p:pic>
        <p:nvPicPr>
          <p:cNvPr id="3" name="Picture 2">
            <a:extLst>
              <a:ext uri="{FF2B5EF4-FFF2-40B4-BE49-F238E27FC236}">
                <a16:creationId xmlns:a16="http://schemas.microsoft.com/office/drawing/2014/main" id="{18798143-C2CF-EA47-BD53-1EE40DBDBB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796888" y="1728522"/>
            <a:ext cx="7833247" cy="4625980"/>
          </a:xfrm>
          <a:prstGeom prst="rect">
            <a:avLst/>
          </a:prstGeom>
          <a:noFill/>
          <a:ln>
            <a:noFill/>
          </a:ln>
        </p:spPr>
      </p:pic>
      <p:sp>
        <p:nvSpPr>
          <p:cNvPr id="4" name="Oval 3">
            <a:extLst>
              <a:ext uri="{FF2B5EF4-FFF2-40B4-BE49-F238E27FC236}">
                <a16:creationId xmlns:a16="http://schemas.microsoft.com/office/drawing/2014/main" id="{493EF035-9C40-154C-955C-3D36D604830D}"/>
              </a:ext>
            </a:extLst>
          </p:cNvPr>
          <p:cNvSpPr/>
          <p:nvPr/>
        </p:nvSpPr>
        <p:spPr>
          <a:xfrm>
            <a:off x="8461094" y="1724628"/>
            <a:ext cx="1412111" cy="7292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B4F0CFA-5E07-4847-A6A8-26CDAC1A1876}"/>
              </a:ext>
            </a:extLst>
          </p:cNvPr>
          <p:cNvSpPr txBox="1"/>
          <p:nvPr/>
        </p:nvSpPr>
        <p:spPr>
          <a:xfrm>
            <a:off x="10081549" y="1516284"/>
            <a:ext cx="1736202" cy="1200329"/>
          </a:xfrm>
          <a:prstGeom prst="rect">
            <a:avLst/>
          </a:prstGeom>
          <a:noFill/>
        </p:spPr>
        <p:txBody>
          <a:bodyPr wrap="square" rtlCol="0">
            <a:spAutoFit/>
          </a:bodyPr>
          <a:lstStyle/>
          <a:p>
            <a:r>
              <a:rPr lang="en-US" dirty="0"/>
              <a:t>Most accidents happen in the days prior to Halloween</a:t>
            </a:r>
          </a:p>
        </p:txBody>
      </p:sp>
    </p:spTree>
    <p:extLst>
      <p:ext uri="{BB962C8B-B14F-4D97-AF65-F5344CB8AC3E}">
        <p14:creationId xmlns:p14="http://schemas.microsoft.com/office/powerpoint/2010/main" val="1373942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F40A-6CF2-214D-A82F-A3C8A4596A53}"/>
              </a:ext>
            </a:extLst>
          </p:cNvPr>
          <p:cNvSpPr>
            <a:spLocks noGrp="1"/>
          </p:cNvSpPr>
          <p:nvPr>
            <p:ph type="title"/>
          </p:nvPr>
        </p:nvSpPr>
        <p:spPr/>
        <p:txBody>
          <a:bodyPr/>
          <a:lstStyle/>
          <a:p>
            <a:r>
              <a:rPr lang="en-US" dirty="0"/>
              <a:t>Midnight is the most dangerous time of the day</a:t>
            </a:r>
          </a:p>
        </p:txBody>
      </p:sp>
      <p:pic>
        <p:nvPicPr>
          <p:cNvPr id="3" name="Picture 2">
            <a:extLst>
              <a:ext uri="{FF2B5EF4-FFF2-40B4-BE49-F238E27FC236}">
                <a16:creationId xmlns:a16="http://schemas.microsoft.com/office/drawing/2014/main" id="{ED37F202-8665-B04C-917E-CA16812C1E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35785" y="1882803"/>
            <a:ext cx="7752225" cy="4494848"/>
          </a:xfrm>
          <a:prstGeom prst="rect">
            <a:avLst/>
          </a:prstGeom>
          <a:noFill/>
          <a:ln>
            <a:noFill/>
          </a:ln>
        </p:spPr>
      </p:pic>
      <p:sp>
        <p:nvSpPr>
          <p:cNvPr id="4" name="Oval 3">
            <a:extLst>
              <a:ext uri="{FF2B5EF4-FFF2-40B4-BE49-F238E27FC236}">
                <a16:creationId xmlns:a16="http://schemas.microsoft.com/office/drawing/2014/main" id="{E0400CEA-2F6A-6D4D-993B-1552B417189D}"/>
              </a:ext>
            </a:extLst>
          </p:cNvPr>
          <p:cNvSpPr/>
          <p:nvPr/>
        </p:nvSpPr>
        <p:spPr>
          <a:xfrm>
            <a:off x="1782502" y="1956122"/>
            <a:ext cx="1412111" cy="7292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67A8049-AC7F-9545-A03F-0A814118657C}"/>
              </a:ext>
            </a:extLst>
          </p:cNvPr>
          <p:cNvSpPr/>
          <p:nvPr/>
        </p:nvSpPr>
        <p:spPr>
          <a:xfrm>
            <a:off x="6784694" y="4423459"/>
            <a:ext cx="1412111" cy="72920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81ADD9-0427-8743-AF43-CD813176950B}"/>
              </a:ext>
            </a:extLst>
          </p:cNvPr>
          <p:cNvSpPr txBox="1"/>
          <p:nvPr/>
        </p:nvSpPr>
        <p:spPr>
          <a:xfrm>
            <a:off x="6447099" y="2708477"/>
            <a:ext cx="2430684" cy="923330"/>
          </a:xfrm>
          <a:prstGeom prst="rect">
            <a:avLst/>
          </a:prstGeom>
          <a:noFill/>
        </p:spPr>
        <p:txBody>
          <a:bodyPr wrap="square" rtlCol="0">
            <a:spAutoFit/>
          </a:bodyPr>
          <a:lstStyle/>
          <a:p>
            <a:r>
              <a:rPr lang="en-US" dirty="0"/>
              <a:t>The “rush hour” after work leads to a higher number of incidents</a:t>
            </a:r>
          </a:p>
        </p:txBody>
      </p:sp>
      <p:cxnSp>
        <p:nvCxnSpPr>
          <p:cNvPr id="8" name="Straight Arrow Connector 7">
            <a:extLst>
              <a:ext uri="{FF2B5EF4-FFF2-40B4-BE49-F238E27FC236}">
                <a16:creationId xmlns:a16="http://schemas.microsoft.com/office/drawing/2014/main" id="{F2821F5A-9630-3F4D-A529-7961BB0D2F91}"/>
              </a:ext>
            </a:extLst>
          </p:cNvPr>
          <p:cNvCxnSpPr>
            <a:cxnSpLocks/>
          </p:cNvCxnSpPr>
          <p:nvPr/>
        </p:nvCxnSpPr>
        <p:spPr>
          <a:xfrm flipV="1">
            <a:off x="7361499" y="3796497"/>
            <a:ext cx="0" cy="5092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9C48C5-2700-7044-BEFB-779F4D915AAB}"/>
              </a:ext>
            </a:extLst>
          </p:cNvPr>
          <p:cNvSpPr txBox="1"/>
          <p:nvPr/>
        </p:nvSpPr>
        <p:spPr>
          <a:xfrm>
            <a:off x="3347013" y="1958051"/>
            <a:ext cx="2430684" cy="923330"/>
          </a:xfrm>
          <a:prstGeom prst="rect">
            <a:avLst/>
          </a:prstGeom>
          <a:noFill/>
        </p:spPr>
        <p:txBody>
          <a:bodyPr wrap="square" rtlCol="0">
            <a:spAutoFit/>
          </a:bodyPr>
          <a:lstStyle/>
          <a:p>
            <a:r>
              <a:rPr lang="en-US" dirty="0"/>
              <a:t>Midnight is the most dangerous time of the day</a:t>
            </a:r>
          </a:p>
        </p:txBody>
      </p:sp>
    </p:spTree>
    <p:extLst>
      <p:ext uri="{BB962C8B-B14F-4D97-AF65-F5344CB8AC3E}">
        <p14:creationId xmlns:p14="http://schemas.microsoft.com/office/powerpoint/2010/main" val="33872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E74B-6708-A14D-94B3-5A2CD6DC7417}"/>
              </a:ext>
            </a:extLst>
          </p:cNvPr>
          <p:cNvSpPr>
            <a:spLocks noGrp="1"/>
          </p:cNvSpPr>
          <p:nvPr>
            <p:ph type="title"/>
          </p:nvPr>
        </p:nvSpPr>
        <p:spPr/>
        <p:txBody>
          <a:bodyPr/>
          <a:lstStyle/>
          <a:p>
            <a:r>
              <a:rPr lang="en-US" dirty="0"/>
              <a:t>Most accidents happen in the city </a:t>
            </a:r>
            <a:r>
              <a:rPr lang="en-US" dirty="0" err="1"/>
              <a:t>centre</a:t>
            </a:r>
            <a:endParaRPr lang="en-US" dirty="0"/>
          </a:p>
        </p:txBody>
      </p:sp>
      <p:pic>
        <p:nvPicPr>
          <p:cNvPr id="3" name="Picture 2">
            <a:extLst>
              <a:ext uri="{FF2B5EF4-FFF2-40B4-BE49-F238E27FC236}">
                <a16:creationId xmlns:a16="http://schemas.microsoft.com/office/drawing/2014/main" id="{B9B2CB68-E852-4D4B-93DD-A6AF9656F8DD}"/>
              </a:ext>
            </a:extLst>
          </p:cNvPr>
          <p:cNvPicPr/>
          <p:nvPr/>
        </p:nvPicPr>
        <p:blipFill>
          <a:blip r:embed="rId2"/>
          <a:stretch>
            <a:fillRect/>
          </a:stretch>
        </p:blipFill>
        <p:spPr>
          <a:xfrm>
            <a:off x="2445070" y="1713692"/>
            <a:ext cx="7347111" cy="4802855"/>
          </a:xfrm>
          <a:prstGeom prst="rect">
            <a:avLst/>
          </a:prstGeom>
        </p:spPr>
      </p:pic>
      <p:sp>
        <p:nvSpPr>
          <p:cNvPr id="4" name="Oval 3">
            <a:extLst>
              <a:ext uri="{FF2B5EF4-FFF2-40B4-BE49-F238E27FC236}">
                <a16:creationId xmlns:a16="http://schemas.microsoft.com/office/drawing/2014/main" id="{B2712830-1008-4F43-A52F-265B82194E4F}"/>
              </a:ext>
            </a:extLst>
          </p:cNvPr>
          <p:cNvSpPr/>
          <p:nvPr/>
        </p:nvSpPr>
        <p:spPr>
          <a:xfrm>
            <a:off x="5521125" y="3692325"/>
            <a:ext cx="1412111" cy="10880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278DB70-9636-7343-8E25-1A8E31193A5C}"/>
              </a:ext>
            </a:extLst>
          </p:cNvPr>
          <p:cNvCxnSpPr>
            <a:cxnSpLocks/>
          </p:cNvCxnSpPr>
          <p:nvPr/>
        </p:nvCxnSpPr>
        <p:spPr>
          <a:xfrm flipH="1" flipV="1">
            <a:off x="4305782" y="3796496"/>
            <a:ext cx="1088023" cy="30094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77B2C39-9E35-9C48-9FAF-DDF031BDD50C}"/>
              </a:ext>
            </a:extLst>
          </p:cNvPr>
          <p:cNvSpPr txBox="1"/>
          <p:nvPr/>
        </p:nvSpPr>
        <p:spPr>
          <a:xfrm>
            <a:off x="2639029" y="2812649"/>
            <a:ext cx="1724627" cy="1477328"/>
          </a:xfrm>
          <a:prstGeom prst="rect">
            <a:avLst/>
          </a:prstGeom>
          <a:noFill/>
        </p:spPr>
        <p:txBody>
          <a:bodyPr wrap="square" rtlCol="0">
            <a:spAutoFit/>
          </a:bodyPr>
          <a:lstStyle/>
          <a:p>
            <a:r>
              <a:rPr lang="en-US" dirty="0"/>
              <a:t>The city </a:t>
            </a:r>
            <a:r>
              <a:rPr lang="en-US" dirty="0" err="1"/>
              <a:t>centre</a:t>
            </a:r>
            <a:r>
              <a:rPr lang="en-US" dirty="0"/>
              <a:t> area is by far the most “Accident-prone” area.</a:t>
            </a:r>
          </a:p>
        </p:txBody>
      </p:sp>
    </p:spTree>
    <p:extLst>
      <p:ext uri="{BB962C8B-B14F-4D97-AF65-F5344CB8AC3E}">
        <p14:creationId xmlns:p14="http://schemas.microsoft.com/office/powerpoint/2010/main" val="397828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590</Words>
  <Application>Microsoft Macintosh PowerPoint</Application>
  <PresentationFormat>Widescreen</PresentationFormat>
  <Paragraphs>41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Helvetica Neue</vt:lpstr>
      <vt:lpstr>Times New Roman</vt:lpstr>
      <vt:lpstr>Office Theme</vt:lpstr>
      <vt:lpstr>An analysis of car accidents in Seattle</vt:lpstr>
      <vt:lpstr>Introduction/Business Problem</vt:lpstr>
      <vt:lpstr>Our dataset: </vt:lpstr>
      <vt:lpstr>Some Exploratory Data Analysis</vt:lpstr>
      <vt:lpstr>Historical record of accidents in Seattle:</vt:lpstr>
      <vt:lpstr>Accidents are most likely to happen on a Friday</vt:lpstr>
      <vt:lpstr>October is the month with the highest number of accidents</vt:lpstr>
      <vt:lpstr>Midnight is the most dangerous time of the day</vt:lpstr>
      <vt:lpstr>Most accidents happen in the city centre</vt:lpstr>
      <vt:lpstr>Machine Learning application</vt:lpstr>
      <vt:lpstr>Predicting the severity of accidents in Seattle: Logistic Regression Model </vt:lpstr>
      <vt:lpstr>How our model performed:</vt:lpstr>
      <vt:lpstr>Conclusion</vt:lpstr>
      <vt:lpstr>Final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car accidents in Seattle</dc:title>
  <dc:creator>Alvaro Suarez Mateos (Critical Mass)</dc:creator>
  <cp:lastModifiedBy>Alvaro Suarez Mateos (Critical Mass)</cp:lastModifiedBy>
  <cp:revision>18</cp:revision>
  <dcterms:created xsi:type="dcterms:W3CDTF">2020-10-13T17:54:22Z</dcterms:created>
  <dcterms:modified xsi:type="dcterms:W3CDTF">2020-10-13T19:25:42Z</dcterms:modified>
</cp:coreProperties>
</file>